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1117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916707677165352E-2"/>
          <c:y val="2.4026561680948098E-2"/>
          <c:w val="0.93633329232283469"/>
          <c:h val="0.8455340544147412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PH.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0.2</c:v>
                </c:pt>
                <c:pt idx="1">
                  <c:v>0.55000000000000004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PH.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0.2</c:v>
                </c:pt>
                <c:pt idx="1">
                  <c:v>0.55000000000000004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PH.3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0.2</c:v>
                </c:pt>
                <c:pt idx="1">
                  <c:v>0.55000000000000004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PH.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0.2</c:v>
                </c:pt>
                <c:pt idx="1">
                  <c:v>0.55000000000000004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PH. 5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0.2</c:v>
                </c:pt>
                <c:pt idx="1">
                  <c:v>0.55000000000000004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PH. 6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Sheet1!$G$2:$G$7</c:f>
              <c:numCache>
                <c:formatCode>General</c:formatCode>
                <c:ptCount val="6"/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PH. 7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Sheet1!$H$2:$H$7</c:f>
              <c:numCache>
                <c:formatCode>General</c:formatCode>
                <c:ptCount val="6"/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PH. 8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Sheet1!$I$2:$I$7</c:f>
              <c:numCache>
                <c:formatCode>General</c:formatCode>
                <c:ptCount val="6"/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PH. 9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Sheet1!$J$2:$J$7</c:f>
              <c:numCache>
                <c:formatCode>General</c:formatCode>
                <c:ptCount val="6"/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PH. 10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Sheet1!$A$2:$A$7</c:f>
              <c:strCache>
                <c:ptCount val="6"/>
                <c:pt idx="0">
                  <c:v>TAHAP I  [Rp. 3.000]</c:v>
                </c:pt>
                <c:pt idx="1">
                  <c:v>TAHAP II  [Rp. 5.000]</c:v>
                </c:pt>
                <c:pt idx="2">
                  <c:v>TAHAP III  [Rp. 10.000]</c:v>
                </c:pt>
                <c:pt idx="3">
                  <c:v>TAHAP IV  [Rp. 100.000</c:v>
                </c:pt>
                <c:pt idx="4">
                  <c:v>TAHAP V  [Rp. 1.000.000]</c:v>
                </c:pt>
                <c:pt idx="5">
                  <c:v>TAHAP VI [Rp. 30.000.000]</c:v>
                </c:pt>
              </c:strCache>
            </c:strRef>
          </c:cat>
          <c:val>
            <c:numRef>
              <c:f>Sheet1!$K$2:$K$7</c:f>
              <c:numCache>
                <c:formatCode>General</c:formatCode>
                <c:ptCount val="6"/>
                <c:pt idx="3">
                  <c:v>1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02030528"/>
        <c:axId val="602031616"/>
        <c:axId val="0"/>
      </c:bar3DChart>
      <c:catAx>
        <c:axId val="60203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031616"/>
        <c:crosses val="autoZero"/>
        <c:auto val="1"/>
        <c:lblAlgn val="ctr"/>
        <c:lblOffset val="100"/>
        <c:noMultiLvlLbl val="0"/>
      </c:catAx>
      <c:valAx>
        <c:axId val="602031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2030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7460" y="-374072"/>
            <a:ext cx="7766936" cy="1184564"/>
          </a:xfrm>
        </p:spPr>
        <p:txBody>
          <a:bodyPr/>
          <a:lstStyle/>
          <a:p>
            <a:pPr algn="ctr"/>
            <a:r>
              <a:rPr lang="en-US" dirty="0" smtClean="0"/>
              <a:t>PH / POHON HADIAH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072" y="1059874"/>
            <a:ext cx="10848109" cy="209896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3800" dirty="0" smtClean="0">
                <a:solidFill>
                  <a:schemeClr val="tx1"/>
                </a:solidFill>
              </a:rPr>
              <a:t>QS. Al-</a:t>
            </a:r>
            <a:r>
              <a:rPr lang="en-US" sz="3800" dirty="0" err="1" smtClean="0">
                <a:solidFill>
                  <a:schemeClr val="tx1"/>
                </a:solidFill>
              </a:rPr>
              <a:t>Baqarah</a:t>
            </a:r>
            <a:r>
              <a:rPr lang="en-US" sz="3800" dirty="0" smtClean="0">
                <a:solidFill>
                  <a:schemeClr val="tx1"/>
                </a:solidFill>
              </a:rPr>
              <a:t>, </a:t>
            </a:r>
            <a:r>
              <a:rPr lang="en-US" sz="3800" dirty="0" err="1" smtClean="0">
                <a:solidFill>
                  <a:schemeClr val="tx1"/>
                </a:solidFill>
              </a:rPr>
              <a:t>ayat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>
                <a:solidFill>
                  <a:schemeClr val="tx1"/>
                </a:solidFill>
              </a:rPr>
              <a:t>261 </a:t>
            </a:r>
            <a:r>
              <a:rPr lang="en-US" sz="3800" dirty="0" smtClean="0">
                <a:solidFill>
                  <a:schemeClr val="tx1"/>
                </a:solidFill>
              </a:rPr>
              <a:t>: </a:t>
            </a:r>
            <a:r>
              <a:rPr lang="en-US" sz="3800" dirty="0" err="1" smtClean="0">
                <a:solidFill>
                  <a:schemeClr val="tx1"/>
                </a:solidFill>
              </a:rPr>
              <a:t>Perumpamaan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nafkah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>
                <a:solidFill>
                  <a:schemeClr val="tx1"/>
                </a:solidFill>
              </a:rPr>
              <a:t>yang </a:t>
            </a:r>
            <a:r>
              <a:rPr lang="en-US" sz="3800" dirty="0" err="1">
                <a:solidFill>
                  <a:schemeClr val="tx1"/>
                </a:solidFill>
              </a:rPr>
              <a:t>membelanjakan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harta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mereka</a:t>
            </a:r>
            <a:r>
              <a:rPr lang="en-US" sz="3800" dirty="0">
                <a:solidFill>
                  <a:schemeClr val="tx1"/>
                </a:solidFill>
              </a:rPr>
              <a:t> di </a:t>
            </a:r>
            <a:r>
              <a:rPr lang="en-US" sz="3800" dirty="0" err="1">
                <a:solidFill>
                  <a:schemeClr val="tx1"/>
                </a:solidFill>
              </a:rPr>
              <a:t>jalan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smtClean="0">
                <a:solidFill>
                  <a:schemeClr val="tx1"/>
                </a:solidFill>
              </a:rPr>
              <a:t>Allah </a:t>
            </a:r>
            <a:r>
              <a:rPr lang="en-US" sz="3800" dirty="0" err="1">
                <a:solidFill>
                  <a:schemeClr val="tx1"/>
                </a:solidFill>
              </a:rPr>
              <a:t>seperti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en-US" sz="3800" dirty="0" smtClean="0"/>
              <a:t>“</a:t>
            </a:r>
            <a:r>
              <a:rPr lang="en-US" sz="4500" b="1" dirty="0" err="1" smtClean="0">
                <a:solidFill>
                  <a:srgbClr val="FF0000"/>
                </a:solidFill>
              </a:rPr>
              <a:t>Sebutir</a:t>
            </a:r>
            <a:r>
              <a:rPr lang="en-US" sz="4500" b="1" dirty="0" smtClean="0">
                <a:solidFill>
                  <a:srgbClr val="FF0000"/>
                </a:solidFill>
              </a:rPr>
              <a:t> </a:t>
            </a:r>
            <a:r>
              <a:rPr lang="en-US" sz="4500" b="1" dirty="0" err="1" smtClean="0">
                <a:solidFill>
                  <a:srgbClr val="FF0000"/>
                </a:solidFill>
              </a:rPr>
              <a:t>Biji</a:t>
            </a:r>
            <a:r>
              <a:rPr lang="en-US" sz="4500" b="1" dirty="0" smtClean="0">
                <a:solidFill>
                  <a:srgbClr val="FF0000"/>
                </a:solidFill>
              </a:rPr>
              <a:t> / </a:t>
            </a:r>
            <a:r>
              <a:rPr lang="en-US" sz="4500" b="1" dirty="0" err="1" smtClean="0">
                <a:solidFill>
                  <a:srgbClr val="FF0000"/>
                </a:solidFill>
              </a:rPr>
              <a:t>Benih</a:t>
            </a:r>
            <a:r>
              <a:rPr lang="en-US" sz="4500" b="1" dirty="0" smtClean="0">
                <a:solidFill>
                  <a:srgbClr val="FF0000"/>
                </a:solidFill>
              </a:rPr>
              <a:t> </a:t>
            </a:r>
            <a:r>
              <a:rPr lang="en-US" sz="3800" b="1" dirty="0" smtClean="0"/>
              <a:t>“ </a:t>
            </a:r>
            <a:r>
              <a:rPr lang="en-US" sz="3800" dirty="0">
                <a:solidFill>
                  <a:schemeClr val="tx1"/>
                </a:solidFill>
              </a:rPr>
              <a:t>yang </a:t>
            </a:r>
            <a:r>
              <a:rPr lang="en-US" sz="3800" dirty="0" err="1">
                <a:solidFill>
                  <a:schemeClr val="tx1"/>
                </a:solidFill>
              </a:rPr>
              <a:t>menumbuhkan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tujuh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buah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tangkai</a:t>
            </a:r>
            <a:r>
              <a:rPr lang="en-US" sz="3800" dirty="0">
                <a:solidFill>
                  <a:schemeClr val="tx1"/>
                </a:solidFill>
              </a:rPr>
              <a:t>, </a:t>
            </a:r>
            <a:r>
              <a:rPr lang="en-US" sz="3800" dirty="0" err="1">
                <a:solidFill>
                  <a:schemeClr val="tx1"/>
                </a:solidFill>
              </a:rPr>
              <a:t>pada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masing-masing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tangkai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seratus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 smtClean="0">
                <a:solidFill>
                  <a:schemeClr val="tx1"/>
                </a:solidFill>
              </a:rPr>
              <a:t>biji</a:t>
            </a:r>
            <a:r>
              <a:rPr lang="en-US" sz="3800" dirty="0" smtClean="0">
                <a:solidFill>
                  <a:schemeClr val="tx1"/>
                </a:solidFill>
              </a:rPr>
              <a:t>. </a:t>
            </a:r>
            <a:r>
              <a:rPr lang="en-US" sz="3800" dirty="0">
                <a:solidFill>
                  <a:schemeClr val="tx1"/>
                </a:solidFill>
              </a:rPr>
              <a:t>(Dan Allah </a:t>
            </a:r>
            <a:r>
              <a:rPr lang="en-US" sz="3800" dirty="0" err="1">
                <a:solidFill>
                  <a:schemeClr val="tx1"/>
                </a:solidFill>
              </a:rPr>
              <a:t>melipatgandakan</a:t>
            </a:r>
            <a:r>
              <a:rPr lang="en-US" sz="3800" dirty="0">
                <a:solidFill>
                  <a:schemeClr val="tx1"/>
                </a:solidFill>
              </a:rPr>
              <a:t>) </a:t>
            </a:r>
            <a:r>
              <a:rPr lang="en-US" sz="3800" dirty="0" err="1">
                <a:solidFill>
                  <a:schemeClr val="tx1"/>
                </a:solidFill>
              </a:rPr>
              <a:t>lebih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banyak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dari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itu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lagi</a:t>
            </a:r>
            <a:r>
              <a:rPr lang="en-US" sz="3800" dirty="0">
                <a:solidFill>
                  <a:schemeClr val="tx1"/>
                </a:solidFill>
              </a:rPr>
              <a:t> (</a:t>
            </a:r>
            <a:r>
              <a:rPr lang="en-US" sz="3800" dirty="0" err="1">
                <a:solidFill>
                  <a:schemeClr val="tx1"/>
                </a:solidFill>
              </a:rPr>
              <a:t>bagi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siapa</a:t>
            </a:r>
            <a:r>
              <a:rPr lang="en-US" sz="3800" dirty="0">
                <a:solidFill>
                  <a:schemeClr val="tx1"/>
                </a:solidFill>
              </a:rPr>
              <a:t> yang </a:t>
            </a:r>
            <a:r>
              <a:rPr lang="en-US" sz="3800" dirty="0" err="1">
                <a:solidFill>
                  <a:schemeClr val="tx1"/>
                </a:solidFill>
              </a:rPr>
              <a:t>dikehendaki</a:t>
            </a:r>
            <a:r>
              <a:rPr lang="en-US" sz="3800" dirty="0">
                <a:solidFill>
                  <a:schemeClr val="tx1"/>
                </a:solidFill>
              </a:rPr>
              <a:t>-Nya </a:t>
            </a:r>
            <a:r>
              <a:rPr lang="en-US" sz="3800" dirty="0" err="1">
                <a:solidFill>
                  <a:schemeClr val="tx1"/>
                </a:solidFill>
              </a:rPr>
              <a:t>dan</a:t>
            </a:r>
            <a:r>
              <a:rPr lang="en-US" sz="3800" dirty="0">
                <a:solidFill>
                  <a:schemeClr val="tx1"/>
                </a:solidFill>
              </a:rPr>
              <a:t> Allah </a:t>
            </a:r>
            <a:r>
              <a:rPr lang="en-US" sz="3800" dirty="0" err="1">
                <a:solidFill>
                  <a:schemeClr val="tx1"/>
                </a:solidFill>
              </a:rPr>
              <a:t>Maha</a:t>
            </a:r>
            <a:r>
              <a:rPr lang="en-US" sz="3800" dirty="0">
                <a:solidFill>
                  <a:schemeClr val="tx1"/>
                </a:solidFill>
              </a:rPr>
              <a:t> </a:t>
            </a:r>
            <a:r>
              <a:rPr lang="en-US" sz="3800" dirty="0" err="1">
                <a:solidFill>
                  <a:schemeClr val="tx1"/>
                </a:solidFill>
              </a:rPr>
              <a:t>Luas</a:t>
            </a:r>
            <a:r>
              <a:rPr lang="en-US" sz="3800" dirty="0">
                <a:solidFill>
                  <a:schemeClr val="tx1"/>
                </a:solidFill>
              </a:rPr>
              <a:t>) </a:t>
            </a:r>
            <a:r>
              <a:rPr lang="en-US" sz="3800" dirty="0" err="1" smtClean="0">
                <a:solidFill>
                  <a:schemeClr val="tx1"/>
                </a:solidFill>
              </a:rPr>
              <a:t>karunia</a:t>
            </a:r>
            <a:r>
              <a:rPr lang="en-US" sz="3800" dirty="0" smtClean="0">
                <a:solidFill>
                  <a:schemeClr val="tx1"/>
                </a:solidFill>
              </a:rPr>
              <a:t>-Nya</a:t>
            </a:r>
            <a:r>
              <a:rPr lang="en-US" dirty="0" smtClean="0">
                <a:solidFill>
                  <a:schemeClr val="tx1"/>
                </a:solidFill>
              </a:rPr>
              <a:t>.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74073" y="2763982"/>
            <a:ext cx="10848109" cy="1683329"/>
          </a:xfrm>
          <a:prstGeom prst="round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Sebutir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Biji</a:t>
            </a:r>
            <a:r>
              <a:rPr lang="en-US" sz="2400" dirty="0" smtClean="0">
                <a:solidFill>
                  <a:srgbClr val="FF0000"/>
                </a:solidFill>
              </a:rPr>
              <a:t> / </a:t>
            </a:r>
            <a:r>
              <a:rPr lang="en-US" sz="2400" dirty="0" err="1" smtClean="0">
                <a:solidFill>
                  <a:srgbClr val="FF0000"/>
                </a:solidFill>
              </a:rPr>
              <a:t>Benih</a:t>
            </a:r>
            <a:r>
              <a:rPr lang="en-US" sz="2400" dirty="0" smtClean="0">
                <a:solidFill>
                  <a:srgbClr val="FF0000"/>
                </a:solidFill>
              </a:rPr>
              <a:t> = 3 PB = 1 PH = </a:t>
            </a:r>
            <a:r>
              <a:rPr lang="en-US" sz="2400" dirty="0" err="1" smtClean="0">
                <a:solidFill>
                  <a:srgbClr val="FF0000"/>
                </a:solidFill>
              </a:rPr>
              <a:t>Rp</a:t>
            </a:r>
            <a:r>
              <a:rPr lang="en-US" sz="2400" dirty="0" smtClean="0">
                <a:solidFill>
                  <a:srgbClr val="FF0000"/>
                </a:solidFill>
              </a:rPr>
              <a:t>. 3.000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PB [</a:t>
            </a:r>
            <a:r>
              <a:rPr lang="en-US" sz="2400" dirty="0" err="1" smtClean="0">
                <a:solidFill>
                  <a:srgbClr val="FF0000"/>
                </a:solidFill>
              </a:rPr>
              <a:t>Poin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Belanja</a:t>
            </a:r>
            <a:r>
              <a:rPr lang="en-US" sz="2400" dirty="0" smtClean="0">
                <a:solidFill>
                  <a:srgbClr val="FF0000"/>
                </a:solidFill>
              </a:rPr>
              <a:t>] : </a:t>
            </a:r>
            <a:r>
              <a:rPr lang="en-US" sz="2400" dirty="0" err="1" smtClean="0">
                <a:solidFill>
                  <a:srgbClr val="FF0000"/>
                </a:solidFill>
              </a:rPr>
              <a:t>Poin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pembelian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Produk</a:t>
            </a:r>
            <a:r>
              <a:rPr lang="en-US" sz="2400" dirty="0" smtClean="0">
                <a:solidFill>
                  <a:srgbClr val="FF0000"/>
                </a:solidFill>
              </a:rPr>
              <a:t> yang </a:t>
            </a:r>
            <a:r>
              <a:rPr lang="en-US" sz="2400" dirty="0" err="1" smtClean="0">
                <a:solidFill>
                  <a:srgbClr val="FF0000"/>
                </a:solidFill>
              </a:rPr>
              <a:t>diberikan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Produsen</a:t>
            </a:r>
            <a:r>
              <a:rPr lang="en-US" sz="2400" dirty="0" smtClean="0">
                <a:solidFill>
                  <a:srgbClr val="FF0000"/>
                </a:solidFill>
              </a:rPr>
              <a:t> / </a:t>
            </a:r>
            <a:r>
              <a:rPr lang="en-US" sz="2400" dirty="0" err="1" smtClean="0">
                <a:solidFill>
                  <a:srgbClr val="FF0000"/>
                </a:solidFill>
              </a:rPr>
              <a:t>Mitra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Produsen</a:t>
            </a:r>
            <a:r>
              <a:rPr lang="en-US" sz="2400" dirty="0" smtClean="0">
                <a:solidFill>
                  <a:srgbClr val="FF0000"/>
                </a:solidFill>
              </a:rPr>
              <a:t> / </a:t>
            </a:r>
            <a:r>
              <a:rPr lang="en-US" sz="2400" dirty="0" err="1" smtClean="0">
                <a:solidFill>
                  <a:srgbClr val="FF0000"/>
                </a:solidFill>
              </a:rPr>
              <a:t>Mitra</a:t>
            </a:r>
            <a:r>
              <a:rPr lang="en-US" sz="2400" dirty="0" smtClean="0">
                <a:solidFill>
                  <a:srgbClr val="FF0000"/>
                </a:solidFill>
              </a:rPr>
              <a:t> Usaha / </a:t>
            </a:r>
            <a:r>
              <a:rPr lang="en-US" sz="2400" dirty="0" err="1" smtClean="0">
                <a:solidFill>
                  <a:srgbClr val="FF0000"/>
                </a:solidFill>
              </a:rPr>
              <a:t>Pedagang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dari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sebagian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keuntungan</a:t>
            </a:r>
            <a:r>
              <a:rPr lang="en-US" sz="2400" dirty="0" smtClean="0">
                <a:solidFill>
                  <a:srgbClr val="FF0000"/>
                </a:solidFill>
              </a:rPr>
              <a:t> per item </a:t>
            </a:r>
            <a:r>
              <a:rPr lang="en-US" sz="2400" dirty="0" err="1" smtClean="0">
                <a:solidFill>
                  <a:srgbClr val="FF0000"/>
                </a:solidFill>
              </a:rPr>
              <a:t>Produk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atau</a:t>
            </a:r>
            <a:r>
              <a:rPr lang="en-US" sz="2400" dirty="0" smtClean="0">
                <a:solidFill>
                  <a:srgbClr val="FF0000"/>
                </a:solidFill>
              </a:rPr>
              <a:t> per Quantity </a:t>
            </a:r>
            <a:r>
              <a:rPr lang="en-US" sz="2400" dirty="0" err="1" smtClean="0">
                <a:solidFill>
                  <a:srgbClr val="FF0000"/>
                </a:solidFill>
              </a:rPr>
              <a:t>pembelian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untuk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Hadiah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4073" y="4551220"/>
            <a:ext cx="10848109" cy="99752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PH BISA DIMILIKI OLEH PERORANGAN [ANAK-ANAK, DEWASA, ORANG TUA] DAN LEMBAGA / ORGANISASI [MESJID, SEKOLAH, PESANTREN, YAYASAN, KOPERASI, CV, PT]</a:t>
            </a:r>
            <a:endParaRPr lang="en-US" sz="20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74073" y="5652654"/>
            <a:ext cx="10848109" cy="103909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HADIAH TAHAP  I – V DIBERIKAN DALAM BENTUK PRODUK, TAHAP VI UMROH / SAPI / EMAS BATANGAN.</a:t>
            </a:r>
          </a:p>
          <a:p>
            <a:pPr algn="ctr"/>
            <a:r>
              <a:rPr lang="en-US" dirty="0" smtClean="0"/>
              <a:t>HADIAH-HADIAH INI BISA DIGUNAKAN UNTUK KEPERLUAN BIAYA SEHARI-HARI, BIAYA PENDIDIKAN, BIAYA KESEHATAN, MODAL USAHA, MEMBANGUN RUMAH DAN LAINNYA.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36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19078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926" y="0"/>
            <a:ext cx="8250389" cy="1930400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</a:t>
            </a:r>
            <a:r>
              <a:rPr lang="en-US" sz="6000" dirty="0" smtClean="0">
                <a:solidFill>
                  <a:srgbClr val="002060"/>
                </a:solidFill>
              </a:rPr>
              <a:t>MULIA BERKAH</a:t>
            </a:r>
            <a:br>
              <a:rPr lang="en-US" sz="6000" dirty="0" smtClean="0">
                <a:solidFill>
                  <a:srgbClr val="002060"/>
                </a:solidFill>
              </a:rPr>
            </a:br>
            <a:r>
              <a:rPr lang="en-US" sz="6000" dirty="0">
                <a:solidFill>
                  <a:srgbClr val="002060"/>
                </a:solidFill>
              </a:rPr>
              <a:t> </a:t>
            </a:r>
            <a:r>
              <a:rPr lang="en-US" sz="6000" dirty="0" smtClean="0">
                <a:solidFill>
                  <a:srgbClr val="002060"/>
                </a:solidFill>
              </a:rPr>
              <a:t>  </a:t>
            </a:r>
            <a:r>
              <a:rPr lang="en-US" sz="2000" b="1" dirty="0" smtClean="0">
                <a:solidFill>
                  <a:schemeClr val="accent2"/>
                </a:solidFill>
              </a:rPr>
              <a:t>INSYA ALLAH USAHA YANG MULIA DAN PENUH KEBERKAHAN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10046084" cy="469741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MULIA BERKAH </a:t>
            </a:r>
            <a:r>
              <a:rPr lang="en-US" dirty="0" err="1" smtClean="0"/>
              <a:t>adalah</a:t>
            </a:r>
            <a:r>
              <a:rPr lang="en-US" dirty="0" smtClean="0"/>
              <a:t> unit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PT </a:t>
            </a:r>
            <a:r>
              <a:rPr lang="en-US" dirty="0" err="1" smtClean="0"/>
              <a:t>Sinar</a:t>
            </a:r>
            <a:r>
              <a:rPr lang="en-US" dirty="0" smtClean="0"/>
              <a:t> Prima </a:t>
            </a:r>
            <a:r>
              <a:rPr lang="en-US" dirty="0" err="1" smtClean="0"/>
              <a:t>Sukses</a:t>
            </a:r>
            <a:r>
              <a:rPr lang="en-US" dirty="0" smtClean="0"/>
              <a:t> yang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Makanan</a:t>
            </a:r>
            <a:r>
              <a:rPr lang="en-US" dirty="0" smtClean="0"/>
              <a:t>, Herbal,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</a:t>
            </a:r>
            <a:r>
              <a:rPr lang="en-US" dirty="0" smtClean="0"/>
              <a:t> System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Berhadiah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Berkah</a:t>
            </a:r>
            <a:r>
              <a:rPr lang="en-US" dirty="0" smtClean="0"/>
              <a:t>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bekerjasama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engan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&amp; </a:t>
            </a:r>
            <a:r>
              <a:rPr lang="en-US" dirty="0" err="1" smtClean="0"/>
              <a:t>Jasa</a:t>
            </a:r>
            <a:r>
              <a:rPr lang="en-US" dirty="0" smtClean="0"/>
              <a:t> lain [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Produsen</a:t>
            </a:r>
            <a:r>
              <a:rPr lang="en-US" dirty="0" smtClean="0"/>
              <a:t>],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Suplayer</a:t>
            </a:r>
            <a:r>
              <a:rPr lang="en-US" dirty="0" smtClean="0"/>
              <a:t>, </a:t>
            </a:r>
            <a:r>
              <a:rPr lang="en-US" dirty="0" err="1" smtClean="0"/>
              <a:t>Mitra</a:t>
            </a:r>
            <a:r>
              <a:rPr lang="en-US" dirty="0" smtClean="0"/>
              <a:t> Usaha [para </a:t>
            </a:r>
            <a:r>
              <a:rPr lang="en-US" dirty="0" err="1" smtClean="0"/>
              <a:t>pedagang</a:t>
            </a:r>
            <a:r>
              <a:rPr lang="en-US" dirty="0" smtClean="0"/>
              <a:t> / </a:t>
            </a:r>
            <a:r>
              <a:rPr lang="en-US" dirty="0" err="1" smtClean="0"/>
              <a:t>Toko</a:t>
            </a:r>
            <a:r>
              <a:rPr lang="en-US" dirty="0" smtClean="0"/>
              <a:t> / </a:t>
            </a:r>
            <a:r>
              <a:rPr lang="en-US" dirty="0" err="1" smtClean="0"/>
              <a:t>Warung</a:t>
            </a:r>
            <a:r>
              <a:rPr lang="en-US" dirty="0" smtClean="0"/>
              <a:t>]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Perusahaan [</a:t>
            </a:r>
            <a:r>
              <a:rPr lang="en-US" dirty="0" err="1" smtClean="0"/>
              <a:t>Konsumen</a:t>
            </a:r>
            <a:r>
              <a:rPr lang="en-US" dirty="0" smtClean="0"/>
              <a:t> / </a:t>
            </a:r>
            <a:r>
              <a:rPr lang="en-US" dirty="0" err="1" smtClean="0"/>
              <a:t>Pembeli</a:t>
            </a:r>
            <a:r>
              <a:rPr lang="en-US" dirty="0" smtClean="0"/>
              <a:t>]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sama-sama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SYSTEM HADIAH agar </a:t>
            </a:r>
            <a:r>
              <a:rPr lang="en-US" dirty="0" err="1" smtClean="0"/>
              <a:t>Produsen</a:t>
            </a:r>
            <a:r>
              <a:rPr lang="en-US" dirty="0" smtClean="0"/>
              <a:t>, </a:t>
            </a:r>
            <a:r>
              <a:rPr lang="en-US" dirty="0" err="1" smtClean="0"/>
              <a:t>Penjual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Pembeli</a:t>
            </a:r>
            <a:r>
              <a:rPr lang="en-US" dirty="0" smtClean="0"/>
              <a:t> </a:t>
            </a:r>
            <a:r>
              <a:rPr lang="en-US" dirty="0" err="1" smtClean="0"/>
              <a:t>sama-sama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tambahan</a:t>
            </a:r>
            <a:r>
              <a:rPr lang="en-US" dirty="0" smtClean="0"/>
              <a:t> / </a:t>
            </a:r>
            <a:r>
              <a:rPr lang="en-US" dirty="0" err="1" smtClean="0"/>
              <a:t>Pasive</a:t>
            </a:r>
            <a:r>
              <a:rPr lang="en-US" dirty="0" smtClean="0"/>
              <a:t> Income.</a:t>
            </a:r>
          </a:p>
          <a:p>
            <a:r>
              <a:rPr lang="en-US" b="1" u="sng" dirty="0" err="1" smtClean="0"/>
              <a:t>Keuntungan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tambahan</a:t>
            </a:r>
            <a:r>
              <a:rPr lang="en-US" b="1" u="sng" dirty="0" smtClean="0"/>
              <a:t> / passive income </a:t>
            </a:r>
            <a:r>
              <a:rPr lang="en-US" dirty="0" smtClean="0"/>
              <a:t>: 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b="1" u="sng" dirty="0" smtClean="0"/>
              <a:t>A. </a:t>
            </a:r>
            <a:r>
              <a:rPr lang="en-US" b="1" u="sng" dirty="0" err="1" smtClean="0"/>
              <a:t>Konsumen</a:t>
            </a:r>
            <a:r>
              <a:rPr lang="en-US" b="1" u="sng" dirty="0" smtClean="0"/>
              <a:t> </a:t>
            </a:r>
            <a:r>
              <a:rPr lang="en-US" dirty="0" smtClean="0"/>
              <a:t>: @ PH </a:t>
            </a:r>
            <a:r>
              <a:rPr lang="en-US" dirty="0" err="1" smtClean="0"/>
              <a:t>insya</a:t>
            </a:r>
            <a:r>
              <a:rPr lang="en-US" dirty="0" smtClean="0"/>
              <a:t> Allah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HADIAH MITRA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diundi</a:t>
            </a:r>
            <a:r>
              <a:rPr lang="en-US" dirty="0" smtClean="0"/>
              <a:t>, </a:t>
            </a:r>
            <a:r>
              <a:rPr lang="en-US" dirty="0" smtClean="0"/>
              <a:t>       </a:t>
            </a:r>
            <a:r>
              <a:rPr lang="en-US" dirty="0" err="1" smtClean="0"/>
              <a:t>diberikan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bergantian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URUTAN DAN TAHAPAN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     </a:t>
            </a:r>
            <a:r>
              <a:rPr lang="en-US" b="1" u="sng" dirty="0" smtClean="0"/>
              <a:t>B. </a:t>
            </a:r>
            <a:r>
              <a:rPr lang="en-US" b="1" u="sng" dirty="0" err="1" smtClean="0"/>
              <a:t>Pedagang</a:t>
            </a:r>
            <a:r>
              <a:rPr lang="en-US" b="1" u="sng" dirty="0" smtClean="0"/>
              <a:t> </a:t>
            </a:r>
            <a:r>
              <a:rPr lang="en-US" dirty="0" smtClean="0"/>
              <a:t>: @ PH </a:t>
            </a:r>
            <a:r>
              <a:rPr lang="en-US" dirty="0" err="1" smtClean="0"/>
              <a:t>insya</a:t>
            </a:r>
            <a:r>
              <a:rPr lang="en-US" dirty="0" smtClean="0"/>
              <a:t> Allah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HADIAH PEDAGANG </a:t>
            </a:r>
            <a:r>
              <a:rPr lang="en-US" dirty="0" err="1" smtClean="0"/>
              <a:t>sebesar</a:t>
            </a:r>
            <a:r>
              <a:rPr lang="en-US" dirty="0" smtClean="0"/>
              <a:t>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yang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kepadanya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mengalihkan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sembako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Usaha </a:t>
            </a:r>
            <a:r>
              <a:rPr lang="en-US" dirty="0" err="1" smtClean="0"/>
              <a:t>insya</a:t>
            </a:r>
            <a:r>
              <a:rPr lang="en-US" dirty="0" smtClean="0"/>
              <a:t> Allah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Pasive</a:t>
            </a:r>
            <a:r>
              <a:rPr lang="en-US" dirty="0" smtClean="0"/>
              <a:t> Income,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berbelanja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menjual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2315" y="-1"/>
            <a:ext cx="2015836" cy="190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536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432494771"/>
              </p:ext>
            </p:extLst>
          </p:nvPr>
        </p:nvGraphicFramePr>
        <p:xfrm>
          <a:off x="519545" y="290945"/>
          <a:ext cx="10287000" cy="6255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780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637706"/>
              </p:ext>
            </p:extLst>
          </p:nvPr>
        </p:nvGraphicFramePr>
        <p:xfrm>
          <a:off x="665019" y="228598"/>
          <a:ext cx="8546568" cy="6026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0871"/>
                <a:gridCol w="1086523"/>
                <a:gridCol w="2879951"/>
                <a:gridCol w="2769223"/>
              </a:tblGrid>
              <a:tr h="937492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TAHAP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PH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MITRA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PENJUAL</a:t>
                      </a:r>
                      <a:endParaRPr lang="en-US" sz="3600" dirty="0"/>
                    </a:p>
                  </a:txBody>
                  <a:tcPr/>
                </a:tc>
              </a:tr>
              <a:tr h="848206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I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chemeClr val="accent2"/>
                          </a:solidFill>
                        </a:rPr>
                        <a:t>5</a:t>
                      </a:r>
                      <a:endParaRPr lang="en-US" sz="36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3.000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1.500</a:t>
                      </a:r>
                      <a:endParaRPr 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848206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II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chemeClr val="accent2"/>
                          </a:solidFill>
                        </a:rPr>
                        <a:t>5</a:t>
                      </a:r>
                      <a:endParaRPr lang="en-US" sz="36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5.000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2.500</a:t>
                      </a:r>
                      <a:endParaRPr 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848206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III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chemeClr val="accent2"/>
                          </a:solidFill>
                        </a:rPr>
                        <a:t>5</a:t>
                      </a:r>
                      <a:endParaRPr lang="en-US" sz="36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10.000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5.000</a:t>
                      </a:r>
                      <a:endParaRPr 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848206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IV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100.000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50.000</a:t>
                      </a:r>
                      <a:endParaRPr 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848206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V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FF0000"/>
                          </a:solidFill>
                        </a:rPr>
                        <a:t>1.000.000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0070C0"/>
                          </a:solidFill>
                        </a:rPr>
                        <a:t>500.000</a:t>
                      </a:r>
                      <a:endParaRPr lang="en-US" sz="3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848206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VI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FF0000"/>
                          </a:solidFill>
                        </a:rPr>
                        <a:t>30.000.000</a:t>
                      </a:r>
                      <a:endParaRPr lang="en-US" sz="3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0070C0"/>
                          </a:solidFill>
                        </a:rPr>
                        <a:t>15.000.000</a:t>
                      </a:r>
                      <a:endParaRPr lang="en-US" sz="3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245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944450" y="150589"/>
            <a:ext cx="1429555" cy="721216"/>
          </a:xfrm>
          <a:prstGeom prst="leftRight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TAHAP I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13629" y="1080286"/>
            <a:ext cx="1236372" cy="56667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1.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016993" y="1775338"/>
            <a:ext cx="1236372" cy="566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2.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1013629" y="2482453"/>
            <a:ext cx="1236372" cy="566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3.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95842" y="3159498"/>
            <a:ext cx="1236372" cy="566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4.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010453" y="3854550"/>
            <a:ext cx="1236372" cy="566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5.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010453" y="4536933"/>
            <a:ext cx="1236372" cy="566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6.</a:t>
            </a:r>
            <a:endParaRPr lang="en-US" dirty="0"/>
          </a:p>
        </p:txBody>
      </p:sp>
      <p:sp>
        <p:nvSpPr>
          <p:cNvPr id="14" name="Left-Right Arrow 13"/>
          <p:cNvSpPr/>
          <p:nvPr/>
        </p:nvSpPr>
        <p:spPr>
          <a:xfrm>
            <a:off x="2538483" y="157500"/>
            <a:ext cx="1429555" cy="721216"/>
          </a:xfrm>
          <a:prstGeom prst="left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TAHAP II</a:t>
            </a:r>
            <a:endParaRPr lang="en-US" dirty="0"/>
          </a:p>
        </p:txBody>
      </p:sp>
      <p:sp>
        <p:nvSpPr>
          <p:cNvPr id="15" name="Left-Right Arrow 14"/>
          <p:cNvSpPr/>
          <p:nvPr/>
        </p:nvSpPr>
        <p:spPr>
          <a:xfrm>
            <a:off x="4151836" y="156412"/>
            <a:ext cx="1579808" cy="721216"/>
          </a:xfrm>
          <a:prstGeom prst="leftRightArrow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TAHAP III</a:t>
            </a:r>
            <a:endParaRPr lang="en-US" dirty="0"/>
          </a:p>
        </p:txBody>
      </p:sp>
      <p:sp>
        <p:nvSpPr>
          <p:cNvPr id="16" name="Left-Right Arrow 15"/>
          <p:cNvSpPr/>
          <p:nvPr/>
        </p:nvSpPr>
        <p:spPr>
          <a:xfrm>
            <a:off x="5881357" y="170699"/>
            <a:ext cx="1576590" cy="721216"/>
          </a:xfrm>
          <a:prstGeom prst="leftRightArrow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TAHAP IV</a:t>
            </a:r>
            <a:endParaRPr lang="en-US" dirty="0"/>
          </a:p>
        </p:txBody>
      </p:sp>
      <p:sp>
        <p:nvSpPr>
          <p:cNvPr id="17" name="Left-Right Arrow 16"/>
          <p:cNvSpPr/>
          <p:nvPr/>
        </p:nvSpPr>
        <p:spPr>
          <a:xfrm>
            <a:off x="7744240" y="181264"/>
            <a:ext cx="1429555" cy="721216"/>
          </a:xfrm>
          <a:prstGeom prst="left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TAHAP V</a:t>
            </a:r>
            <a:endParaRPr lang="en-US" dirty="0"/>
          </a:p>
        </p:txBody>
      </p:sp>
      <p:sp>
        <p:nvSpPr>
          <p:cNvPr id="18" name="Left-Right Arrow 17"/>
          <p:cNvSpPr/>
          <p:nvPr/>
        </p:nvSpPr>
        <p:spPr>
          <a:xfrm>
            <a:off x="9488520" y="170699"/>
            <a:ext cx="1541173" cy="721216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TAHAP VI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2596704" y="1775338"/>
            <a:ext cx="1236372" cy="56667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2.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2596704" y="2466850"/>
            <a:ext cx="1236372" cy="56667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3.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596704" y="3158362"/>
            <a:ext cx="1236372" cy="56667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4.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2596704" y="3854701"/>
            <a:ext cx="1236372" cy="56667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5.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573863" y="4536933"/>
            <a:ext cx="1236372" cy="56667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6.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2596704" y="1076463"/>
            <a:ext cx="1236372" cy="5666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1.</a:t>
            </a:r>
            <a:endParaRPr lang="en-US" dirty="0"/>
          </a:p>
        </p:txBody>
      </p:sp>
      <p:sp>
        <p:nvSpPr>
          <p:cNvPr id="26" name="Oval 25"/>
          <p:cNvSpPr/>
          <p:nvPr/>
        </p:nvSpPr>
        <p:spPr>
          <a:xfrm>
            <a:off x="4297251" y="1117590"/>
            <a:ext cx="1236372" cy="56667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1.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4297251" y="1797072"/>
            <a:ext cx="1236372" cy="5666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2.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4307984" y="2466850"/>
            <a:ext cx="1236372" cy="5666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3.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4281678" y="3158362"/>
            <a:ext cx="1236372" cy="5666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4.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4276660" y="3837844"/>
            <a:ext cx="1236372" cy="5666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5.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4307984" y="4536933"/>
            <a:ext cx="1236372" cy="5666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NO. 6.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6219423" y="1080251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1.</a:t>
            </a:r>
            <a:endParaRPr lang="en-US" sz="1400" dirty="0"/>
          </a:p>
        </p:txBody>
      </p:sp>
      <p:sp>
        <p:nvSpPr>
          <p:cNvPr id="43" name="Oval 42"/>
          <p:cNvSpPr/>
          <p:nvPr/>
        </p:nvSpPr>
        <p:spPr>
          <a:xfrm>
            <a:off x="6219423" y="1578966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2.</a:t>
            </a:r>
            <a:endParaRPr lang="en-US" sz="1400" dirty="0"/>
          </a:p>
        </p:txBody>
      </p:sp>
      <p:sp>
        <p:nvSpPr>
          <p:cNvPr id="53" name="Oval 52"/>
          <p:cNvSpPr/>
          <p:nvPr/>
        </p:nvSpPr>
        <p:spPr>
          <a:xfrm>
            <a:off x="6240600" y="2096892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3.</a:t>
            </a:r>
            <a:endParaRPr lang="en-US" sz="1400" dirty="0"/>
          </a:p>
        </p:txBody>
      </p:sp>
      <p:sp>
        <p:nvSpPr>
          <p:cNvPr id="54" name="Oval 53"/>
          <p:cNvSpPr/>
          <p:nvPr/>
        </p:nvSpPr>
        <p:spPr>
          <a:xfrm>
            <a:off x="6240600" y="2570803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4.</a:t>
            </a:r>
            <a:endParaRPr lang="en-US" sz="1400" dirty="0"/>
          </a:p>
        </p:txBody>
      </p:sp>
      <p:sp>
        <p:nvSpPr>
          <p:cNvPr id="55" name="Oval 54"/>
          <p:cNvSpPr/>
          <p:nvPr/>
        </p:nvSpPr>
        <p:spPr>
          <a:xfrm>
            <a:off x="6199641" y="3077529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5.</a:t>
            </a:r>
            <a:endParaRPr lang="en-US" sz="1400" dirty="0"/>
          </a:p>
        </p:txBody>
      </p:sp>
      <p:sp>
        <p:nvSpPr>
          <p:cNvPr id="56" name="Oval 55"/>
          <p:cNvSpPr/>
          <p:nvPr/>
        </p:nvSpPr>
        <p:spPr>
          <a:xfrm>
            <a:off x="6240600" y="3557526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6.</a:t>
            </a:r>
            <a:endParaRPr lang="en-US" sz="1400" dirty="0"/>
          </a:p>
        </p:txBody>
      </p:sp>
      <p:sp>
        <p:nvSpPr>
          <p:cNvPr id="57" name="Oval 56"/>
          <p:cNvSpPr/>
          <p:nvPr/>
        </p:nvSpPr>
        <p:spPr>
          <a:xfrm>
            <a:off x="6199526" y="4024998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7.</a:t>
            </a:r>
            <a:endParaRPr lang="en-US" sz="1400" dirty="0"/>
          </a:p>
        </p:txBody>
      </p:sp>
      <p:sp>
        <p:nvSpPr>
          <p:cNvPr id="58" name="Oval 57"/>
          <p:cNvSpPr/>
          <p:nvPr/>
        </p:nvSpPr>
        <p:spPr>
          <a:xfrm>
            <a:off x="6199526" y="4498595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8.</a:t>
            </a:r>
            <a:endParaRPr lang="en-US" sz="1400" dirty="0"/>
          </a:p>
        </p:txBody>
      </p:sp>
      <p:sp>
        <p:nvSpPr>
          <p:cNvPr id="59" name="Oval 58"/>
          <p:cNvSpPr/>
          <p:nvPr/>
        </p:nvSpPr>
        <p:spPr>
          <a:xfrm>
            <a:off x="6199526" y="4998955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9.</a:t>
            </a:r>
            <a:endParaRPr lang="en-US" sz="1400" dirty="0"/>
          </a:p>
        </p:txBody>
      </p:sp>
      <p:sp>
        <p:nvSpPr>
          <p:cNvPr id="60" name="Oval 59"/>
          <p:cNvSpPr/>
          <p:nvPr/>
        </p:nvSpPr>
        <p:spPr>
          <a:xfrm>
            <a:off x="6240600" y="5471583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10</a:t>
            </a:r>
            <a:endParaRPr lang="en-US" sz="1400" dirty="0"/>
          </a:p>
        </p:txBody>
      </p:sp>
      <p:sp>
        <p:nvSpPr>
          <p:cNvPr id="61" name="Oval 60"/>
          <p:cNvSpPr/>
          <p:nvPr/>
        </p:nvSpPr>
        <p:spPr>
          <a:xfrm>
            <a:off x="6240600" y="5952861"/>
            <a:ext cx="1021726" cy="38542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11</a:t>
            </a:r>
            <a:endParaRPr lang="en-US" sz="1400" dirty="0"/>
          </a:p>
        </p:txBody>
      </p:sp>
      <p:sp>
        <p:nvSpPr>
          <p:cNvPr id="62" name="Oval 61"/>
          <p:cNvSpPr/>
          <p:nvPr/>
        </p:nvSpPr>
        <p:spPr>
          <a:xfrm>
            <a:off x="8053606" y="1005885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1.</a:t>
            </a:r>
            <a:endParaRPr lang="en-US" sz="1400" dirty="0"/>
          </a:p>
        </p:txBody>
      </p:sp>
      <p:sp>
        <p:nvSpPr>
          <p:cNvPr id="63" name="Oval 62"/>
          <p:cNvSpPr/>
          <p:nvPr/>
        </p:nvSpPr>
        <p:spPr>
          <a:xfrm>
            <a:off x="8058409" y="1490755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2.</a:t>
            </a:r>
            <a:endParaRPr lang="en-US" sz="1400" dirty="0"/>
          </a:p>
        </p:txBody>
      </p:sp>
      <p:sp>
        <p:nvSpPr>
          <p:cNvPr id="64" name="Oval 63"/>
          <p:cNvSpPr/>
          <p:nvPr/>
        </p:nvSpPr>
        <p:spPr>
          <a:xfrm>
            <a:off x="8058409" y="1998461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3.</a:t>
            </a:r>
            <a:endParaRPr lang="en-US" sz="1400" dirty="0"/>
          </a:p>
        </p:txBody>
      </p:sp>
      <p:sp>
        <p:nvSpPr>
          <p:cNvPr id="65" name="Oval 64"/>
          <p:cNvSpPr/>
          <p:nvPr/>
        </p:nvSpPr>
        <p:spPr>
          <a:xfrm>
            <a:off x="8058409" y="2497997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4.</a:t>
            </a:r>
            <a:endParaRPr lang="en-US" sz="1400" dirty="0"/>
          </a:p>
        </p:txBody>
      </p:sp>
      <p:sp>
        <p:nvSpPr>
          <p:cNvPr id="66" name="Oval 65"/>
          <p:cNvSpPr/>
          <p:nvPr/>
        </p:nvSpPr>
        <p:spPr>
          <a:xfrm>
            <a:off x="8068070" y="2986878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5.</a:t>
            </a:r>
            <a:endParaRPr lang="en-US" sz="1400" dirty="0"/>
          </a:p>
        </p:txBody>
      </p:sp>
      <p:sp>
        <p:nvSpPr>
          <p:cNvPr id="67" name="Oval 66"/>
          <p:cNvSpPr/>
          <p:nvPr/>
        </p:nvSpPr>
        <p:spPr>
          <a:xfrm>
            <a:off x="8058409" y="3487909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6.</a:t>
            </a:r>
            <a:endParaRPr lang="en-US" sz="1400" dirty="0"/>
          </a:p>
        </p:txBody>
      </p:sp>
      <p:sp>
        <p:nvSpPr>
          <p:cNvPr id="68" name="Oval 67"/>
          <p:cNvSpPr/>
          <p:nvPr/>
        </p:nvSpPr>
        <p:spPr>
          <a:xfrm>
            <a:off x="8058409" y="3945852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7.</a:t>
            </a:r>
            <a:endParaRPr lang="en-US" sz="1400" dirty="0"/>
          </a:p>
        </p:txBody>
      </p:sp>
      <p:sp>
        <p:nvSpPr>
          <p:cNvPr id="69" name="Oval 68"/>
          <p:cNvSpPr/>
          <p:nvPr/>
        </p:nvSpPr>
        <p:spPr>
          <a:xfrm>
            <a:off x="8060398" y="4421428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8.</a:t>
            </a:r>
            <a:endParaRPr lang="en-US" sz="1400" dirty="0"/>
          </a:p>
        </p:txBody>
      </p:sp>
      <p:sp>
        <p:nvSpPr>
          <p:cNvPr id="70" name="Oval 69"/>
          <p:cNvSpPr/>
          <p:nvPr/>
        </p:nvSpPr>
        <p:spPr>
          <a:xfrm>
            <a:off x="8040426" y="4916784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9.</a:t>
            </a:r>
            <a:endParaRPr lang="en-US" sz="1400" dirty="0"/>
          </a:p>
        </p:txBody>
      </p:sp>
      <p:sp>
        <p:nvSpPr>
          <p:cNvPr id="71" name="Oval 70"/>
          <p:cNvSpPr/>
          <p:nvPr/>
        </p:nvSpPr>
        <p:spPr>
          <a:xfrm>
            <a:off x="8060398" y="5427079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10</a:t>
            </a:r>
            <a:endParaRPr lang="en-US" sz="1400" dirty="0"/>
          </a:p>
        </p:txBody>
      </p:sp>
      <p:sp>
        <p:nvSpPr>
          <p:cNvPr id="72" name="Oval 71"/>
          <p:cNvSpPr/>
          <p:nvPr/>
        </p:nvSpPr>
        <p:spPr>
          <a:xfrm>
            <a:off x="8038804" y="5924007"/>
            <a:ext cx="1021726" cy="38542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11</a:t>
            </a:r>
            <a:endParaRPr lang="en-US" sz="1400" dirty="0"/>
          </a:p>
        </p:txBody>
      </p:sp>
      <p:sp>
        <p:nvSpPr>
          <p:cNvPr id="73" name="Oval 72"/>
          <p:cNvSpPr/>
          <p:nvPr/>
        </p:nvSpPr>
        <p:spPr>
          <a:xfrm>
            <a:off x="9780141" y="1012092"/>
            <a:ext cx="1021726" cy="38542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1.</a:t>
            </a:r>
            <a:endParaRPr lang="en-US" sz="1400" dirty="0"/>
          </a:p>
        </p:txBody>
      </p:sp>
      <p:sp>
        <p:nvSpPr>
          <p:cNvPr id="74" name="Oval 73"/>
          <p:cNvSpPr/>
          <p:nvPr/>
        </p:nvSpPr>
        <p:spPr>
          <a:xfrm>
            <a:off x="9806369" y="1492357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2.</a:t>
            </a:r>
            <a:endParaRPr lang="en-US" sz="1400" dirty="0"/>
          </a:p>
        </p:txBody>
      </p:sp>
      <p:sp>
        <p:nvSpPr>
          <p:cNvPr id="75" name="Oval 74"/>
          <p:cNvSpPr/>
          <p:nvPr/>
        </p:nvSpPr>
        <p:spPr>
          <a:xfrm>
            <a:off x="9818413" y="1965175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3.</a:t>
            </a:r>
            <a:endParaRPr lang="en-US" sz="1400" dirty="0"/>
          </a:p>
        </p:txBody>
      </p:sp>
      <p:sp>
        <p:nvSpPr>
          <p:cNvPr id="76" name="Oval 75"/>
          <p:cNvSpPr/>
          <p:nvPr/>
        </p:nvSpPr>
        <p:spPr>
          <a:xfrm>
            <a:off x="9858235" y="2442346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4.</a:t>
            </a:r>
            <a:endParaRPr lang="en-US" sz="1400" dirty="0"/>
          </a:p>
        </p:txBody>
      </p:sp>
      <p:sp>
        <p:nvSpPr>
          <p:cNvPr id="77" name="Oval 76"/>
          <p:cNvSpPr/>
          <p:nvPr/>
        </p:nvSpPr>
        <p:spPr>
          <a:xfrm>
            <a:off x="9858235" y="2899500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5.</a:t>
            </a:r>
            <a:endParaRPr lang="en-US" sz="1400" dirty="0"/>
          </a:p>
        </p:txBody>
      </p:sp>
      <p:sp>
        <p:nvSpPr>
          <p:cNvPr id="78" name="Oval 77"/>
          <p:cNvSpPr/>
          <p:nvPr/>
        </p:nvSpPr>
        <p:spPr>
          <a:xfrm>
            <a:off x="9859905" y="3339604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6.</a:t>
            </a:r>
            <a:endParaRPr lang="en-US" sz="1400" dirty="0"/>
          </a:p>
        </p:txBody>
      </p:sp>
      <p:sp>
        <p:nvSpPr>
          <p:cNvPr id="79" name="Oval 78"/>
          <p:cNvSpPr/>
          <p:nvPr/>
        </p:nvSpPr>
        <p:spPr>
          <a:xfrm>
            <a:off x="9861289" y="3832284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7.</a:t>
            </a:r>
            <a:endParaRPr lang="en-US" sz="1400" dirty="0"/>
          </a:p>
        </p:txBody>
      </p:sp>
      <p:sp>
        <p:nvSpPr>
          <p:cNvPr id="80" name="Oval 79"/>
          <p:cNvSpPr/>
          <p:nvPr/>
        </p:nvSpPr>
        <p:spPr>
          <a:xfrm>
            <a:off x="9868931" y="4318411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8.</a:t>
            </a:r>
            <a:endParaRPr lang="en-US" sz="1400" dirty="0"/>
          </a:p>
        </p:txBody>
      </p:sp>
      <p:sp>
        <p:nvSpPr>
          <p:cNvPr id="81" name="Oval 80"/>
          <p:cNvSpPr/>
          <p:nvPr/>
        </p:nvSpPr>
        <p:spPr>
          <a:xfrm>
            <a:off x="9901298" y="4798292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9.</a:t>
            </a:r>
            <a:endParaRPr lang="en-US" sz="1400" dirty="0"/>
          </a:p>
        </p:txBody>
      </p:sp>
      <p:sp>
        <p:nvSpPr>
          <p:cNvPr id="82" name="Oval 81"/>
          <p:cNvSpPr/>
          <p:nvPr/>
        </p:nvSpPr>
        <p:spPr>
          <a:xfrm>
            <a:off x="9880196" y="5275463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10</a:t>
            </a:r>
            <a:endParaRPr lang="en-US" sz="1400" dirty="0"/>
          </a:p>
        </p:txBody>
      </p:sp>
      <p:sp>
        <p:nvSpPr>
          <p:cNvPr id="83" name="Oval 82"/>
          <p:cNvSpPr/>
          <p:nvPr/>
        </p:nvSpPr>
        <p:spPr>
          <a:xfrm>
            <a:off x="9901298" y="5760147"/>
            <a:ext cx="1021726" cy="3854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NO. 11</a:t>
            </a:r>
            <a:endParaRPr lang="en-US" sz="1400" dirty="0"/>
          </a:p>
        </p:txBody>
      </p:sp>
      <p:sp>
        <p:nvSpPr>
          <p:cNvPr id="84" name="Oval 83"/>
          <p:cNvSpPr/>
          <p:nvPr/>
        </p:nvSpPr>
        <p:spPr>
          <a:xfrm>
            <a:off x="11006873" y="1043117"/>
            <a:ext cx="1021726" cy="38542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NO. 1.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9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3" fill="hold">
                      <p:stCondLst>
                        <p:cond delay="indefinite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43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7455" y="15534"/>
            <a:ext cx="18473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u="sng" dirty="0" smtClean="0">
              <a:solidFill>
                <a:srgbClr val="92D050"/>
              </a:solidFill>
            </a:endParaRPr>
          </a:p>
          <a:p>
            <a:endParaRPr lang="en-US" sz="2800" dirty="0"/>
          </a:p>
        </p:txBody>
      </p:sp>
      <p:sp>
        <p:nvSpPr>
          <p:cNvPr id="3" name="Left-Right Arrow 2"/>
          <p:cNvSpPr/>
          <p:nvPr/>
        </p:nvSpPr>
        <p:spPr>
          <a:xfrm>
            <a:off x="1267692" y="2806"/>
            <a:ext cx="2826326" cy="759854"/>
          </a:xfrm>
          <a:prstGeom prst="left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blipFill>
                  <a:blip r:embed="rId2"/>
                  <a:tile tx="0" ty="0" sx="100000" sy="100000" flip="none" algn="tl"/>
                </a:blipFill>
              </a:rPr>
              <a:t>DAFTAR PH I</a:t>
            </a:r>
            <a:endParaRPr lang="en-US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66255" y="825289"/>
            <a:ext cx="1600201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66255" y="1559405"/>
            <a:ext cx="1600201" cy="64394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 MITRA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3593315" y="1469233"/>
            <a:ext cx="1585648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12.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Left-Right Arrow 22"/>
          <p:cNvSpPr/>
          <p:nvPr/>
        </p:nvSpPr>
        <p:spPr>
          <a:xfrm>
            <a:off x="5715001" y="0"/>
            <a:ext cx="1995054" cy="759854"/>
          </a:xfrm>
          <a:prstGeom prst="left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blipFill>
                  <a:blip r:embed="rId2"/>
                  <a:tile tx="0" ty="0" sx="100000" sy="100000" flip="none" algn="tl"/>
                </a:blipFill>
              </a:rPr>
              <a:t> PH TAHAP II</a:t>
            </a:r>
            <a:endParaRPr lang="en-US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61125" y="3612936"/>
            <a:ext cx="1605332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5.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36963" y="4306342"/>
            <a:ext cx="1629493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6.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884234" y="2914444"/>
            <a:ext cx="1586279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9.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66255" y="2260595"/>
            <a:ext cx="1600201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3.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884691" y="2203060"/>
            <a:ext cx="1605331" cy="64394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8. MITRA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1886997" y="1428946"/>
            <a:ext cx="1605331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7.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878794" y="3616460"/>
            <a:ext cx="1585648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10.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845339" y="4316062"/>
            <a:ext cx="1585648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11.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3572179" y="2203060"/>
            <a:ext cx="1585648" cy="64394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13. MITRA</a:t>
            </a:r>
            <a:endParaRPr lang="en-US" dirty="0"/>
          </a:p>
        </p:txBody>
      </p:sp>
      <p:sp>
        <p:nvSpPr>
          <p:cNvPr id="38" name="Rounded Rectangle 37"/>
          <p:cNvSpPr/>
          <p:nvPr/>
        </p:nvSpPr>
        <p:spPr>
          <a:xfrm>
            <a:off x="3576780" y="2921113"/>
            <a:ext cx="1596916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14.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3576780" y="3662398"/>
            <a:ext cx="1596916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15.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576780" y="4367229"/>
            <a:ext cx="1585648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16.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66255" y="2950613"/>
            <a:ext cx="1600201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4. 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5870668" y="817100"/>
            <a:ext cx="1619176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1.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5870666" y="1567257"/>
            <a:ext cx="1619176" cy="64394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 MITRA</a:t>
            </a:r>
            <a:endParaRPr lang="en-US" dirty="0"/>
          </a:p>
        </p:txBody>
      </p:sp>
      <p:sp>
        <p:nvSpPr>
          <p:cNvPr id="45" name="Rounded Rectangle 44"/>
          <p:cNvSpPr/>
          <p:nvPr/>
        </p:nvSpPr>
        <p:spPr>
          <a:xfrm>
            <a:off x="5870668" y="2306669"/>
            <a:ext cx="1655871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7.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865136" y="2991467"/>
            <a:ext cx="1624706" cy="64394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8. MITRA</a:t>
            </a:r>
            <a:endParaRPr lang="en-US" dirty="0"/>
          </a:p>
        </p:txBody>
      </p:sp>
      <p:sp>
        <p:nvSpPr>
          <p:cNvPr id="56" name="Rounded Rectangle 55"/>
          <p:cNvSpPr/>
          <p:nvPr/>
        </p:nvSpPr>
        <p:spPr>
          <a:xfrm>
            <a:off x="5865137" y="3741753"/>
            <a:ext cx="1661401" cy="64394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12. SYSTEM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5865136" y="4442943"/>
            <a:ext cx="1661401" cy="64394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13. MITRA</a:t>
            </a:r>
            <a:endParaRPr lang="en-US" dirty="0"/>
          </a:p>
        </p:txBody>
      </p:sp>
      <p:sp>
        <p:nvSpPr>
          <p:cNvPr id="58" name="Left-Right Arrow 57"/>
          <p:cNvSpPr/>
          <p:nvPr/>
        </p:nvSpPr>
        <p:spPr>
          <a:xfrm>
            <a:off x="8162413" y="-120864"/>
            <a:ext cx="2311622" cy="759854"/>
          </a:xfrm>
          <a:prstGeom prst="leftRightArrow">
            <a:avLst/>
          </a:prstGeom>
          <a:solidFill>
            <a:srgbClr val="00B0F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blipFill>
                  <a:blip r:embed="rId2"/>
                  <a:tile tx="0" ty="0" sx="100000" sy="100000" flip="none" algn="tl"/>
                </a:blipFill>
              </a:rPr>
              <a:t> PH TAHAP III - VI</a:t>
            </a:r>
            <a:endParaRPr lang="en-US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38508" y="5335544"/>
            <a:ext cx="10453255" cy="76427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PH SYSTEM</a:t>
            </a:r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MERAH FUNGSINYA HANYA MENDORONG / TIDAK IKUT TAHAPAN, AGAR PUTARAN CEPAT.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348538" y="747921"/>
            <a:ext cx="2015837" cy="70774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 SYST / MTR</a:t>
            </a:r>
            <a:endParaRPr lang="en-US" dirty="0"/>
          </a:p>
        </p:txBody>
      </p:sp>
      <p:sp>
        <p:nvSpPr>
          <p:cNvPr id="47" name="Rounded Rectangle 46"/>
          <p:cNvSpPr/>
          <p:nvPr/>
        </p:nvSpPr>
        <p:spPr>
          <a:xfrm>
            <a:off x="8363771" y="1511168"/>
            <a:ext cx="2015837" cy="70774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r>
              <a:rPr lang="en-US" dirty="0" smtClean="0"/>
              <a:t>. SYST / MTR</a:t>
            </a:r>
            <a:endParaRPr lang="en-US" dirty="0"/>
          </a:p>
        </p:txBody>
      </p:sp>
      <p:sp>
        <p:nvSpPr>
          <p:cNvPr id="48" name="Rounded Rectangle 47"/>
          <p:cNvSpPr/>
          <p:nvPr/>
        </p:nvSpPr>
        <p:spPr>
          <a:xfrm>
            <a:off x="8344110" y="2259476"/>
            <a:ext cx="2015837" cy="70774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r>
              <a:rPr lang="en-US" dirty="0" smtClean="0"/>
              <a:t>. SYST / MTR</a:t>
            </a:r>
            <a:endParaRPr lang="en-US" dirty="0"/>
          </a:p>
        </p:txBody>
      </p:sp>
      <p:sp>
        <p:nvSpPr>
          <p:cNvPr id="49" name="Rounded Rectangle 48"/>
          <p:cNvSpPr/>
          <p:nvPr/>
        </p:nvSpPr>
        <p:spPr>
          <a:xfrm>
            <a:off x="8363771" y="3022723"/>
            <a:ext cx="2015837" cy="70774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r>
              <a:rPr lang="en-US" dirty="0" smtClean="0"/>
              <a:t>. SYST / MTR</a:t>
            </a:r>
            <a:endParaRPr lang="en-US" dirty="0"/>
          </a:p>
        </p:txBody>
      </p:sp>
      <p:sp>
        <p:nvSpPr>
          <p:cNvPr id="50" name="Rounded Rectangle 49"/>
          <p:cNvSpPr/>
          <p:nvPr/>
        </p:nvSpPr>
        <p:spPr>
          <a:xfrm>
            <a:off x="8363771" y="3773805"/>
            <a:ext cx="2015837" cy="70774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r>
              <a:rPr lang="en-US" dirty="0" smtClean="0"/>
              <a:t>. SYST / MTR</a:t>
            </a:r>
            <a:endParaRPr lang="en-US" dirty="0"/>
          </a:p>
        </p:txBody>
      </p:sp>
      <p:sp>
        <p:nvSpPr>
          <p:cNvPr id="51" name="Rounded Rectangle 50"/>
          <p:cNvSpPr/>
          <p:nvPr/>
        </p:nvSpPr>
        <p:spPr>
          <a:xfrm>
            <a:off x="8363771" y="4524887"/>
            <a:ext cx="2015837" cy="70774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r>
              <a:rPr lang="en-US" dirty="0" smtClean="0"/>
              <a:t>. SYST / MTR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38508" y="6213267"/>
            <a:ext cx="10453255" cy="644733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 TAHAP I URUTANNYA TERATUR DIISI OLEH SYSTEM DAN MITRA, TAHAP II – VI TERGANTUNG SIAPA YANG DULUAN MASUK TAHAPAN / TIDAK BERATURAN.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1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2" grpId="0" animBg="1"/>
      <p:bldP spid="19" grpId="0" animBg="1"/>
      <p:bldP spid="24" grpId="0" animBg="1"/>
      <p:bldP spid="25" grpId="0" animBg="1"/>
      <p:bldP spid="26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6" grpId="0" animBg="1"/>
      <p:bldP spid="57" grpId="0" animBg="1"/>
      <p:bldP spid="7" grpId="0" animBg="1"/>
      <p:bldP spid="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521657" y="1536773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23796" y="4148135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34068" y="3256241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4068" y="2407227"/>
            <a:ext cx="1704109" cy="561109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MITRA BARU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2693311" y="1565563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788196" y="1530708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974419" y="1530708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2737000" y="393766"/>
            <a:ext cx="3670114" cy="64423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POSISI DAFTAR PH  I</a:t>
            </a:r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4788197" y="3275941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974419" y="3282218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2737000" y="3256241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693311" y="4148135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4788197" y="4148134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974420" y="4148134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693311" y="5050420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4788198" y="5050420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974420" y="5050419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523797" y="5050420"/>
            <a:ext cx="1704109" cy="561109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SYSTEM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2693310" y="2407226"/>
            <a:ext cx="1704109" cy="561109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MITRA BARU</a:t>
            </a:r>
            <a:endParaRPr lang="en-US" dirty="0"/>
          </a:p>
        </p:txBody>
      </p:sp>
      <p:sp>
        <p:nvSpPr>
          <p:cNvPr id="44" name="Rounded Rectangle 43"/>
          <p:cNvSpPr/>
          <p:nvPr/>
        </p:nvSpPr>
        <p:spPr>
          <a:xfrm>
            <a:off x="4788196" y="2373655"/>
            <a:ext cx="1704109" cy="561109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MITRA BARU</a:t>
            </a:r>
            <a:endParaRPr lang="en-US" dirty="0"/>
          </a:p>
        </p:txBody>
      </p:sp>
      <p:sp>
        <p:nvSpPr>
          <p:cNvPr id="45" name="Rounded Rectangle 44"/>
          <p:cNvSpPr/>
          <p:nvPr/>
        </p:nvSpPr>
        <p:spPr>
          <a:xfrm>
            <a:off x="6997312" y="2373654"/>
            <a:ext cx="1704109" cy="561109"/>
          </a:xfrm>
          <a:prstGeom prst="roundRect">
            <a:avLst/>
          </a:prstGeom>
          <a:solidFill>
            <a:schemeClr val="bg1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MITRA BARU</a:t>
            </a:r>
            <a:endParaRPr lang="en-US" dirty="0"/>
          </a:p>
        </p:txBody>
      </p:sp>
      <p:sp>
        <p:nvSpPr>
          <p:cNvPr id="2" name="Rounded Rectangle 1"/>
          <p:cNvSpPr/>
          <p:nvPr/>
        </p:nvSpPr>
        <p:spPr>
          <a:xfrm>
            <a:off x="534069" y="5867603"/>
            <a:ext cx="8144460" cy="99039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SETIAP ADA MASUK 1 MITRA BARU DI TAHAP I  / 3 PB, MAKA ADA 1 MITRA YANG DAPAT HADIAH TAHAP I SENILAI  </a:t>
            </a:r>
            <a:r>
              <a:rPr lang="en-U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Rp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3.000</a:t>
            </a:r>
            <a:r>
              <a:rPr lang="en-US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PENJUAL  </a:t>
            </a:r>
            <a:r>
              <a:rPr lang="en-U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Rp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1.500</a:t>
            </a:r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935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3" grpId="0" animBg="1"/>
      <p:bldP spid="44" grpId="0" animBg="1"/>
      <p:bldP spid="45" grpId="0" animBg="1"/>
      <p:bldP spid="2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1517</TotalTime>
  <Words>815</Words>
  <Application>Microsoft Office PowerPoint</Application>
  <PresentationFormat>Widescreen</PresentationFormat>
  <Paragraphs>156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PH / POHON HADIAH</vt:lpstr>
      <vt:lpstr>            MULIA BERKAH    INSYA ALLAH USAHA YANG MULIA DAN PENUH KEBERKAHAN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POHON HADIAH</dc:title>
  <dc:creator>Toshiba</dc:creator>
  <cp:lastModifiedBy>Microsoft account</cp:lastModifiedBy>
  <cp:revision>124</cp:revision>
  <dcterms:created xsi:type="dcterms:W3CDTF">2021-04-06T15:27:54Z</dcterms:created>
  <dcterms:modified xsi:type="dcterms:W3CDTF">2023-08-08T13:07:58Z</dcterms:modified>
</cp:coreProperties>
</file>